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5"/>
  </p:notesMasterIdLst>
  <p:sldIdLst>
    <p:sldId id="282" r:id="rId3"/>
    <p:sldId id="308" r:id="rId4"/>
    <p:sldId id="285" r:id="rId5"/>
    <p:sldId id="294" r:id="rId6"/>
    <p:sldId id="266" r:id="rId7"/>
    <p:sldId id="295" r:id="rId8"/>
    <p:sldId id="296" r:id="rId9"/>
    <p:sldId id="297" r:id="rId10"/>
    <p:sldId id="265" r:id="rId11"/>
    <p:sldId id="262" r:id="rId12"/>
    <p:sldId id="284" r:id="rId13"/>
    <p:sldId id="301" r:id="rId14"/>
    <p:sldId id="300" r:id="rId15"/>
    <p:sldId id="270" r:id="rId16"/>
    <p:sldId id="271" r:id="rId17"/>
    <p:sldId id="302" r:id="rId18"/>
    <p:sldId id="292" r:id="rId19"/>
    <p:sldId id="303" r:id="rId20"/>
    <p:sldId id="281" r:id="rId21"/>
    <p:sldId id="304" r:id="rId22"/>
    <p:sldId id="288" r:id="rId23"/>
    <p:sldId id="318" r:id="rId24"/>
    <p:sldId id="320" r:id="rId25"/>
    <p:sldId id="315" r:id="rId26"/>
    <p:sldId id="316" r:id="rId27"/>
    <p:sldId id="310" r:id="rId28"/>
    <p:sldId id="314" r:id="rId29"/>
    <p:sldId id="321" r:id="rId30"/>
    <p:sldId id="323" r:id="rId31"/>
    <p:sldId id="286" r:id="rId32"/>
    <p:sldId id="309" r:id="rId33"/>
    <p:sldId id="311" r:id="rId34"/>
    <p:sldId id="312" r:id="rId35"/>
    <p:sldId id="276" r:id="rId36"/>
    <p:sldId id="289" r:id="rId37"/>
    <p:sldId id="269" r:id="rId38"/>
    <p:sldId id="313" r:id="rId39"/>
    <p:sldId id="277" r:id="rId40"/>
    <p:sldId id="278" r:id="rId41"/>
    <p:sldId id="279" r:id="rId42"/>
    <p:sldId id="322" r:id="rId43"/>
    <p:sldId id="306" r:id="rId4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49A49-E271-484B-8C2E-84758ADFA26F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4572D-6696-4E13-8CAB-E9A2CF9C87D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49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572D-6696-4E13-8CAB-E9A2CF9C87D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735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E242-C594-B383-DD5A-8790B1217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AE9FB-65D7-74C6-3EEA-97F36162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6A588-78FE-3246-CF73-AE390A51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54AB5-6387-5FED-80A5-89F16D43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2E04-A9D9-9FC2-DDD3-5DB6CA69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796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2591-D7C4-CF1A-8F93-038CF94C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92748-293B-B641-0BEE-F19242BA6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75640-3C7F-A4D9-B73C-D1327829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8EB9-3DD3-A876-22A8-45FAAF06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2181-CBFC-79CA-0439-A3ED6E49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239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09E99-230F-8F6A-DE49-0D60B7DE3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371A2-AF68-3FD0-C1A7-EE36BC813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8ADF-E02D-CAA6-13FB-07A60D4B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01D6B-1104-96F9-0B93-119E0F22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EB5BE-4525-DA65-6326-781F120D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797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ACDE3F-7906-362F-9DD0-022A78BA90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80190" y="6223828"/>
            <a:ext cx="436330" cy="44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33128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33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23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848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90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366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264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41DA-BDD9-573B-7F18-55FFF2BD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C1980-766A-67A4-5D5C-B079AB29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D70D-01C6-6415-625B-1F5BDC11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97305-3F20-DAC8-C37E-0721F309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E4B8-6385-944E-A0AE-7CB16004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4787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3403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67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80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0B98-6AD5-1FC1-6964-54C5ECDB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51E33-D1F8-189C-3892-903F9D8AF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8130-0209-A741-BD98-E35A210C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3FE4-4FC7-E555-289C-822E20FF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8DDC-49A7-00DC-03F3-78DFA5B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3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3B20-68EA-11FB-AB95-DF58381D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A429-4367-494C-71EA-85E527E3C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0B55-5A33-CB52-6546-700A98B6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86D-E7D1-2AA6-5C23-0155BE7E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04F9D-3169-AE9C-18C3-1B5AD659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47B36-D551-EB81-192C-5B531DFA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179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2F73-E3B8-1BEF-E18A-D0EC004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C9CEE-E562-8765-7BA6-74C436D8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72846-A8F1-8F4F-9302-FEABFB29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DB3B3-BB06-AB83-114D-DA662741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FB17D-6304-3CAD-4A6D-C24964D5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050ED-EFF9-CB72-05D5-1EED1453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B93A8-CBEF-1196-F368-2093DE4C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276DE-177F-0FF8-5E1D-ECDBE19E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25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F860-02CE-46F8-6D0D-C1FA55A4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79729-EAA7-F003-AACA-69A2D3CB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31C81-BE26-9A3F-9F4C-F69A8E50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E2ACC-E80B-2F83-284A-59D5738A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693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863CB-F645-DE3E-B462-27DF196A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4F642-E11F-B2B2-E4FC-6F1379AD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F9A18-75AE-8778-A719-B1817C88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037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8E4E-AAA4-A44B-7AF8-44A8063A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9757-28A4-2F9C-3629-15B7E8F2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D3F5B-DE82-F127-34DB-62B8D276F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A3623-5AAC-9FD1-E752-F90832AF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60286-270A-5713-9289-5BB8EA0D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6A1-C247-2A27-8180-E1C20AA4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33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6371-E76E-30FB-D1D5-1D9B96BB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8E5C4-F4D9-A9C4-D46E-7E85751A2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AE669-4F1F-82E5-CA34-1D320CD70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A1BAE-5609-CE1A-7ABA-289A19DD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06/02/2023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5BA5F-5A7B-B450-8788-9CA6A3EF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94A2E-7EB2-BCFD-5A23-82DFD5BE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689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39CD538-AD34-CE5F-2C92-7D3EE2D003C0}"/>
              </a:ext>
            </a:extLst>
          </p:cNvPr>
          <p:cNvSpPr txBox="1">
            <a:spLocks/>
          </p:cNvSpPr>
          <p:nvPr userDrawn="1"/>
        </p:nvSpPr>
        <p:spPr>
          <a:xfrm>
            <a:off x="0" y="6461760"/>
            <a:ext cx="4244196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/20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5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3438" y="86839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7AB288-DFAD-4E37-8AB4-C1205A780EE7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628153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/42 - wouter.vanooijen@cboost.nl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5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81" y="2524863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33E9E-8858-CF05-08DD-BD81CB0B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6" y="2524864"/>
            <a:ext cx="260032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8637761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wouter.vanooijen@cboost.nl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D7A6E4-5326-0D3A-4D74-92B61FA4D772}"/>
              </a:ext>
            </a:extLst>
          </p:cNvPr>
          <p:cNvSpPr txBox="1">
            <a:spLocks/>
          </p:cNvSpPr>
          <p:nvPr/>
        </p:nvSpPr>
        <p:spPr>
          <a:xfrm>
            <a:off x="394274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.org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0D7FD-C04C-86B7-C100-E5D8A4A1CF9C}"/>
              </a:ext>
            </a:extLst>
          </p:cNvPr>
          <p:cNvSpPr txBox="1">
            <a:spLocks/>
          </p:cNvSpPr>
          <p:nvPr/>
        </p:nvSpPr>
        <p:spPr>
          <a:xfrm>
            <a:off x="2034135" y="312559"/>
            <a:ext cx="7909559" cy="247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Python’s place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5BD634-6E4E-2061-D652-A82C2AA83082}"/>
              </a:ext>
            </a:extLst>
          </p:cNvPr>
          <p:cNvSpPr txBox="1">
            <a:spLocks/>
          </p:cNvSpPr>
          <p:nvPr/>
        </p:nvSpPr>
        <p:spPr>
          <a:xfrm>
            <a:off x="160711" y="2187207"/>
            <a:ext cx="9430511" cy="2500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Run-time typed, memory managed ‘scripting’ languages: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 it easy to do things that ought to be simple.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programming language for the rest of the population.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for non-programmers.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results quickly.*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(at the cost of run-time performance)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ideal for larger applications.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191CEC-3580-34DD-5D01-5619145F3733}"/>
              </a:ext>
            </a:extLst>
          </p:cNvPr>
          <p:cNvSpPr txBox="1">
            <a:spLocks/>
          </p:cNvSpPr>
          <p:nvPr/>
        </p:nvSpPr>
        <p:spPr>
          <a:xfrm>
            <a:off x="5923722" y="4342610"/>
            <a:ext cx="6268278" cy="1942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igh-performance languages: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the best run-time performance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 for large, complex applications.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(at the cost of programmer education, coding/debugging time)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ideal for explorative work.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5B00EB-0407-95B0-1EA4-E8DE9381D916}"/>
              </a:ext>
            </a:extLst>
          </p:cNvPr>
          <p:cNvGrpSpPr/>
          <p:nvPr/>
        </p:nvGrpSpPr>
        <p:grpSpPr>
          <a:xfrm>
            <a:off x="8458667" y="3435717"/>
            <a:ext cx="3375370" cy="766482"/>
            <a:chOff x="8458667" y="3435717"/>
            <a:chExt cx="3375370" cy="766482"/>
          </a:xfrm>
        </p:grpSpPr>
        <p:pic>
          <p:nvPicPr>
            <p:cNvPr id="1028" name="Picture 4" descr="upload.wikimedia.org/wikipedia/commons/thumb/1/...">
              <a:extLst>
                <a:ext uri="{FF2B5EF4-FFF2-40B4-BE49-F238E27FC236}">
                  <a16:creationId xmlns:a16="http://schemas.microsoft.com/office/drawing/2014/main" id="{B25CB313-0DFA-B4E4-2590-E33C09E09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167" y="3563111"/>
              <a:ext cx="424370" cy="476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(programming language) - Simple English Wikipedia, the free encyclopedia">
              <a:extLst>
                <a:ext uri="{FF2B5EF4-FFF2-40B4-BE49-F238E27FC236}">
                  <a16:creationId xmlns:a16="http://schemas.microsoft.com/office/drawing/2014/main" id="{DAD47F26-8D19-329F-356D-56FB7CF1D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5177" y="3559171"/>
              <a:ext cx="438637" cy="48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Why Ada Is The Language You Want To Be Programming Your Systems With |  Hackaday">
              <a:extLst>
                <a:ext uri="{FF2B5EF4-FFF2-40B4-BE49-F238E27FC236}">
                  <a16:creationId xmlns:a16="http://schemas.microsoft.com/office/drawing/2014/main" id="{66B4D3A2-AE29-F6BE-F537-334DC6D5B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456" y="3577155"/>
              <a:ext cx="484632" cy="48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ortran - Wikipedia">
              <a:extLst>
                <a:ext uri="{FF2B5EF4-FFF2-40B4-BE49-F238E27FC236}">
                  <a16:creationId xmlns:a16="http://schemas.microsoft.com/office/drawing/2014/main" id="{2D1A61E3-C081-83E7-1CD5-C90D4ADF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526" y="3577155"/>
              <a:ext cx="462709" cy="46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C7C1D5-E805-2DDB-235F-2429C74F5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776975" y="3588116"/>
              <a:ext cx="658934" cy="442427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A62FAED-9004-0BB5-AF74-4D6ABB49D63C}"/>
                </a:ext>
              </a:extLst>
            </p:cNvPr>
            <p:cNvSpPr/>
            <p:nvPr/>
          </p:nvSpPr>
          <p:spPr>
            <a:xfrm>
              <a:off x="8458667" y="3435717"/>
              <a:ext cx="3375370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A17006-B843-1078-7DE6-C44843FE37C8}"/>
              </a:ext>
            </a:extLst>
          </p:cNvPr>
          <p:cNvGrpSpPr/>
          <p:nvPr/>
        </p:nvGrpSpPr>
        <p:grpSpPr>
          <a:xfrm>
            <a:off x="250973" y="1311567"/>
            <a:ext cx="3512644" cy="766482"/>
            <a:chOff x="250973" y="1311567"/>
            <a:chExt cx="3512644" cy="7664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8CAB04-4035-2B37-AAAB-39FE0E4AA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89" y="1412852"/>
              <a:ext cx="543921" cy="54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erl Camel black and white transparent PNG - StickPNG">
              <a:extLst>
                <a:ext uri="{FF2B5EF4-FFF2-40B4-BE49-F238E27FC236}">
                  <a16:creationId xmlns:a16="http://schemas.microsoft.com/office/drawing/2014/main" id="{683A9516-3D00-507A-73E3-419A08A1D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811" y="1416489"/>
              <a:ext cx="543921" cy="54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JavaScript Course | FEDojo | Front End Developer JavaScript Enthusiast  Piotr Sikora Kielce">
              <a:extLst>
                <a:ext uri="{FF2B5EF4-FFF2-40B4-BE49-F238E27FC236}">
                  <a16:creationId xmlns:a16="http://schemas.microsoft.com/office/drawing/2014/main" id="{261E680A-BBC4-8CEC-68A6-FF19B830B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499" y="1412853"/>
              <a:ext cx="1152118" cy="64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5506D8-F02E-631B-394D-9BEF70D8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62885" y="1503542"/>
              <a:ext cx="426821" cy="4193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A34DFE-3260-D514-93E8-7FC6A880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30261" y="1511350"/>
              <a:ext cx="374456" cy="419391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697F578-5164-D6E0-E5AB-3B7426004047}"/>
                </a:ext>
              </a:extLst>
            </p:cNvPr>
            <p:cNvSpPr/>
            <p:nvPr/>
          </p:nvSpPr>
          <p:spPr>
            <a:xfrm>
              <a:off x="250973" y="1311567"/>
              <a:ext cx="3512644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4F3F6B-E7FF-462B-E17D-3C99AE68184A}"/>
              </a:ext>
            </a:extLst>
          </p:cNvPr>
          <p:cNvGrpSpPr/>
          <p:nvPr/>
        </p:nvGrpSpPr>
        <p:grpSpPr>
          <a:xfrm>
            <a:off x="3437834" y="2515390"/>
            <a:ext cx="4383321" cy="2555886"/>
            <a:chOff x="3117009" y="2543618"/>
            <a:chExt cx="4383321" cy="2555886"/>
          </a:xfrm>
        </p:grpSpPr>
        <p:pic>
          <p:nvPicPr>
            <p:cNvPr id="1048" name="Picture 24" descr="Java Programming Language icon PNG and SVG Vector Free Download">
              <a:extLst>
                <a:ext uri="{FF2B5EF4-FFF2-40B4-BE49-F238E27FC236}">
                  <a16:creationId xmlns:a16="http://schemas.microsoft.com/office/drawing/2014/main" id="{2580ACE0-1555-646B-4E13-4CB530A75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002" y="3619401"/>
              <a:ext cx="401333" cy="54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Wat is er nieuw in C# 10? - Senet">
              <a:extLst>
                <a:ext uri="{FF2B5EF4-FFF2-40B4-BE49-F238E27FC236}">
                  <a16:creationId xmlns:a16="http://schemas.microsoft.com/office/drawing/2014/main" id="{72757F09-64D9-6905-88E0-D8C98FDBF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971" y="2543618"/>
              <a:ext cx="639205" cy="639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App Development with Swift – Apple Training in St. Louis, Missouri – The  New IT">
              <a:extLst>
                <a:ext uri="{FF2B5EF4-FFF2-40B4-BE49-F238E27FC236}">
                  <a16:creationId xmlns:a16="http://schemas.microsoft.com/office/drawing/2014/main" id="{5656D8A8-06F3-FB1C-77F3-CD7D69124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617" y="4603969"/>
              <a:ext cx="495535" cy="4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DED6E9-D601-FCFD-4EE6-590CAD40D77A}"/>
                </a:ext>
              </a:extLst>
            </p:cNvPr>
            <p:cNvSpPr/>
            <p:nvPr/>
          </p:nvSpPr>
          <p:spPr>
            <a:xfrm rot="19389182">
              <a:off x="3117009" y="3507528"/>
              <a:ext cx="4383321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43986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004E195-AC6E-44C3-4E68-24EF9C585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46115"/>
              </p:ext>
            </p:extLst>
          </p:nvPr>
        </p:nvGraphicFramePr>
        <p:xfrm>
          <a:off x="300700" y="2873773"/>
          <a:ext cx="11046692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993">
                  <a:extLst>
                    <a:ext uri="{9D8B030D-6E8A-4147-A177-3AD203B41FA5}">
                      <a16:colId xmlns:a16="http://schemas.microsoft.com/office/drawing/2014/main" val="1947519657"/>
                    </a:ext>
                  </a:extLst>
                </a:gridCol>
                <a:gridCol w="3158832">
                  <a:extLst>
                    <a:ext uri="{9D8B030D-6E8A-4147-A177-3AD203B41FA5}">
                      <a16:colId xmlns:a16="http://schemas.microsoft.com/office/drawing/2014/main" val="142932690"/>
                    </a:ext>
                  </a:extLst>
                </a:gridCol>
                <a:gridCol w="1230252">
                  <a:extLst>
                    <a:ext uri="{9D8B030D-6E8A-4147-A177-3AD203B41FA5}">
                      <a16:colId xmlns:a16="http://schemas.microsoft.com/office/drawing/2014/main" val="381619165"/>
                    </a:ext>
                  </a:extLst>
                </a:gridCol>
                <a:gridCol w="1230252">
                  <a:extLst>
                    <a:ext uri="{9D8B030D-6E8A-4147-A177-3AD203B41FA5}">
                      <a16:colId xmlns:a16="http://schemas.microsoft.com/office/drawing/2014/main" val="2517230402"/>
                    </a:ext>
                  </a:extLst>
                </a:gridCol>
                <a:gridCol w="2632363">
                  <a:extLst>
                    <a:ext uri="{9D8B030D-6E8A-4147-A177-3AD203B41FA5}">
                      <a16:colId xmlns:a16="http://schemas.microsoft.com/office/drawing/2014/main" val="1390775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34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Typing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Run-time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Compile-time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Compiles to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Intermediate (interpreter)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Native (CPU)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Management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Automatic (run-time)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Manually (programmer)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63607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89523" y="312559"/>
            <a:ext cx="1128868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broad 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8CAB04-4035-2B37-AAAB-39FE0E4A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98" y="3073423"/>
            <a:ext cx="543921" cy="54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thumb/1/...">
            <a:extLst>
              <a:ext uri="{FF2B5EF4-FFF2-40B4-BE49-F238E27FC236}">
                <a16:creationId xmlns:a16="http://schemas.microsoft.com/office/drawing/2014/main" id="{B25CB313-0DFA-B4E4-2590-E33C09E0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07" y="3111472"/>
            <a:ext cx="424370" cy="4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 (programming language) - Simple English Wikipedia, the free encyclopedia">
            <a:extLst>
              <a:ext uri="{FF2B5EF4-FFF2-40B4-BE49-F238E27FC236}">
                <a16:creationId xmlns:a16="http://schemas.microsoft.com/office/drawing/2014/main" id="{DAD47F26-8D19-329F-356D-56FB7CF1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263" y="3078479"/>
            <a:ext cx="43863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Ada Is The Language You Want To Be Programming Your Systems With |  Hackaday">
            <a:extLst>
              <a:ext uri="{FF2B5EF4-FFF2-40B4-BE49-F238E27FC236}">
                <a16:creationId xmlns:a16="http://schemas.microsoft.com/office/drawing/2014/main" id="{66B4D3A2-AE29-F6BE-F537-334DC6D5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792" y="3151664"/>
            <a:ext cx="420739" cy="42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rtran - Wikipedia">
            <a:extLst>
              <a:ext uri="{FF2B5EF4-FFF2-40B4-BE49-F238E27FC236}">
                <a16:creationId xmlns:a16="http://schemas.microsoft.com/office/drawing/2014/main" id="{2D1A61E3-C081-83E7-1CD5-C90D4ADF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07" y="3105507"/>
            <a:ext cx="462709" cy="4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rl Camel black and white transparent PNG - StickPNG">
            <a:extLst>
              <a:ext uri="{FF2B5EF4-FFF2-40B4-BE49-F238E27FC236}">
                <a16:creationId xmlns:a16="http://schemas.microsoft.com/office/drawing/2014/main" id="{683A9516-3D00-507A-73E3-419A08A1D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50" y="3064903"/>
            <a:ext cx="543921" cy="5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avaScript Course | FEDojo | Front End Developer JavaScript Enthusiast  Piotr Sikora Kielce">
            <a:extLst>
              <a:ext uri="{FF2B5EF4-FFF2-40B4-BE49-F238E27FC236}">
                <a16:creationId xmlns:a16="http://schemas.microsoft.com/office/drawing/2014/main" id="{261E680A-BBC4-8CEC-68A6-FF19B830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10" y="3055635"/>
            <a:ext cx="1152118" cy="64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ava Programming Language icon PNG and SVG Vector Free Download">
            <a:extLst>
              <a:ext uri="{FF2B5EF4-FFF2-40B4-BE49-F238E27FC236}">
                <a16:creationId xmlns:a16="http://schemas.microsoft.com/office/drawing/2014/main" id="{2580ACE0-1555-646B-4E13-4CB530A75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43" y="2949020"/>
            <a:ext cx="465073" cy="6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Wat is er nieuw in C# 10? - Senet">
            <a:extLst>
              <a:ext uri="{FF2B5EF4-FFF2-40B4-BE49-F238E27FC236}">
                <a16:creationId xmlns:a16="http://schemas.microsoft.com/office/drawing/2014/main" id="{72757F09-64D9-6905-88E0-D8C98FDB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71" y="2984811"/>
            <a:ext cx="639205" cy="6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pp Development with Swift – Apple Training in St. Louis, Missouri – The  New IT">
            <a:extLst>
              <a:ext uri="{FF2B5EF4-FFF2-40B4-BE49-F238E27FC236}">
                <a16:creationId xmlns:a16="http://schemas.microsoft.com/office/drawing/2014/main" id="{5656D8A8-06F3-FB1C-77F3-CD7D6912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31" y="3020854"/>
            <a:ext cx="495535" cy="4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506D8-F02E-631B-394D-9BEF70D80B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0101" y="3127167"/>
            <a:ext cx="426821" cy="419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34DFE-3260-D514-93E8-7FC6A8809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4950" y="3145465"/>
            <a:ext cx="374456" cy="41939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7C07C1-A65E-BB67-F577-50723002A9BD}"/>
              </a:ext>
            </a:extLst>
          </p:cNvPr>
          <p:cNvSpPr/>
          <p:nvPr/>
        </p:nvSpPr>
        <p:spPr>
          <a:xfrm>
            <a:off x="5763491" y="5273966"/>
            <a:ext cx="5492460" cy="1477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DEEDEF0-767B-14FF-CBD8-44CCBDF725F1}"/>
              </a:ext>
            </a:extLst>
          </p:cNvPr>
          <p:cNvSpPr txBox="1">
            <a:spLocks/>
          </p:cNvSpPr>
          <p:nvPr/>
        </p:nvSpPr>
        <p:spPr>
          <a:xfrm>
            <a:off x="646498" y="5403272"/>
            <a:ext cx="10607039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 faster, easier on large programs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21A922-50A5-CFDD-C7DE-5023DA0BDEE3}"/>
              </a:ext>
            </a:extLst>
          </p:cNvPr>
          <p:cNvSpPr/>
          <p:nvPr/>
        </p:nvSpPr>
        <p:spPr>
          <a:xfrm rot="10800000">
            <a:off x="489523" y="2340412"/>
            <a:ext cx="5200076" cy="1363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3AF989D-1B33-D3BC-A860-F21B89B1414A}"/>
              </a:ext>
            </a:extLst>
          </p:cNvPr>
          <p:cNvSpPr txBox="1">
            <a:spLocks/>
          </p:cNvSpPr>
          <p:nvPr/>
        </p:nvSpPr>
        <p:spPr>
          <a:xfrm>
            <a:off x="646499" y="2026899"/>
            <a:ext cx="10607039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Writes faster, easier on small programs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6EFA2-CF44-876A-7734-DFA85D4711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9694679" y="3130916"/>
            <a:ext cx="658934" cy="442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7AAC0-BC83-6377-64F9-FDB3B824C1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1163" y="3809886"/>
            <a:ext cx="286327" cy="3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4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(C)Python</a:t>
            </a: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76" y="2405952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706914" y="3092208"/>
            <a:ext cx="2329063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2972838" y="3118580"/>
            <a:ext cx="175979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28" y="4945553"/>
            <a:ext cx="1171307" cy="947620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3510767">
            <a:off x="4304591" y="3787435"/>
            <a:ext cx="387279" cy="135946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7476742" y="4462142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C6DFBB3C-0173-89DA-8751-6A64806A6A1D}"/>
              </a:ext>
            </a:extLst>
          </p:cNvPr>
          <p:cNvSpPr/>
          <p:nvPr/>
        </p:nvSpPr>
        <p:spPr>
          <a:xfrm rot="7760815">
            <a:off x="6807016" y="3748139"/>
            <a:ext cx="314120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77A304-FF99-CD6E-534E-932A84C2B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618" y="2790831"/>
            <a:ext cx="820322" cy="8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E021C-2280-3657-AB96-4BA5F7FC36E1}"/>
              </a:ext>
            </a:extLst>
          </p:cNvPr>
          <p:cNvGrpSpPr/>
          <p:nvPr/>
        </p:nvGrpSpPr>
        <p:grpSpPr>
          <a:xfrm>
            <a:off x="4746015" y="1225843"/>
            <a:ext cx="2644398" cy="1969213"/>
            <a:chOff x="3638194" y="1488516"/>
            <a:chExt cx="3114357" cy="216528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17DFD3-E34B-DEA9-2790-E41055FD3906}"/>
                </a:ext>
              </a:extLst>
            </p:cNvPr>
            <p:cNvGrpSpPr/>
            <p:nvPr/>
          </p:nvGrpSpPr>
          <p:grpSpPr>
            <a:xfrm>
              <a:off x="3638194" y="1488516"/>
              <a:ext cx="3114357" cy="2165283"/>
              <a:chOff x="3594253" y="1485035"/>
              <a:chExt cx="3114357" cy="2165283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BA529B73-72FB-D5FC-AEC7-8C675FA9D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206" y="1890524"/>
                <a:ext cx="1759794" cy="175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8647B07D-DA05-50D8-D1CC-7218E115F4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4253" y="1485035"/>
                <a:ext cx="3114357" cy="538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Thonny</a:t>
                </a:r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B31ADF-BD5F-E871-7A82-E6EF9A0E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7739" y="2308697"/>
              <a:ext cx="748417" cy="739177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881819" y="1883215"/>
            <a:ext cx="3037768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" y="1225843"/>
            <a:ext cx="1605317" cy="13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99" y="899309"/>
            <a:ext cx="1547865" cy="13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-140143" y="2620731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PC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281269" y="239795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Desktop 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4" y="3429000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3621123" y="748429"/>
            <a:ext cx="280203" cy="2751969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58" y="4079439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927966" y="581529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4437262" y="3463630"/>
            <a:ext cx="1232271" cy="1385556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A62242B-1FFE-99EC-8CCB-C8EBBD4D4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9587" y="3910382"/>
            <a:ext cx="1999634" cy="1544021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E18E8976-D112-4F9B-0DAC-B5ED5A2A1735}"/>
              </a:ext>
            </a:extLst>
          </p:cNvPr>
          <p:cNvSpPr txBox="1">
            <a:spLocks/>
          </p:cNvSpPr>
          <p:nvPr/>
        </p:nvSpPr>
        <p:spPr>
          <a:xfrm>
            <a:off x="9473236" y="561413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30C69A0-86A3-D57F-00ED-ADC38EAF33F9}"/>
              </a:ext>
            </a:extLst>
          </p:cNvPr>
          <p:cNvSpPr/>
          <p:nvPr/>
        </p:nvSpPr>
        <p:spPr>
          <a:xfrm rot="10800000">
            <a:off x="8303378" y="4771022"/>
            <a:ext cx="144451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33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6813A077-D60C-458C-0AB7-4A30CB68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2" y="2846095"/>
            <a:ext cx="977495" cy="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BFFDBFEB-41C4-F596-923E-CD091599858B}"/>
              </a:ext>
            </a:extLst>
          </p:cNvPr>
          <p:cNvSpPr/>
          <p:nvPr/>
        </p:nvSpPr>
        <p:spPr>
          <a:xfrm rot="13449978">
            <a:off x="7936071" y="3696155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0DC6BC76-4EF9-A9BE-FA2A-07FA7031F1DE}"/>
              </a:ext>
            </a:extLst>
          </p:cNvPr>
          <p:cNvSpPr/>
          <p:nvPr/>
        </p:nvSpPr>
        <p:spPr>
          <a:xfrm rot="15225032">
            <a:off x="3403445" y="1301666"/>
            <a:ext cx="356193" cy="35259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E3F4574B-1E4A-B902-C96F-DBED76265F83}"/>
              </a:ext>
            </a:extLst>
          </p:cNvPr>
          <p:cNvSpPr/>
          <p:nvPr/>
        </p:nvSpPr>
        <p:spPr>
          <a:xfrm rot="8702940">
            <a:off x="6598794" y="3075634"/>
            <a:ext cx="356193" cy="9814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9285E1F7-3749-7611-1C8D-D170A7C014D2}"/>
              </a:ext>
            </a:extLst>
          </p:cNvPr>
          <p:cNvSpPr/>
          <p:nvPr/>
        </p:nvSpPr>
        <p:spPr>
          <a:xfrm rot="18268603">
            <a:off x="5896627" y="4067914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486632-7EF6-AE91-875D-B9ED773C40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7271" y="4480771"/>
            <a:ext cx="1621688" cy="1522464"/>
          </a:xfrm>
          <a:prstGeom prst="rect">
            <a:avLst/>
          </a:prstGeom>
        </p:spPr>
      </p:pic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4F765128-C921-B81F-2B78-C60C0B0085CC}"/>
              </a:ext>
            </a:extLst>
          </p:cNvPr>
          <p:cNvSpPr/>
          <p:nvPr/>
        </p:nvSpPr>
        <p:spPr>
          <a:xfrm rot="5400000">
            <a:off x="5159077" y="4216676"/>
            <a:ext cx="356193" cy="2263231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3D6DFEBB-6252-C414-8266-AC50696875DA}"/>
              </a:ext>
            </a:extLst>
          </p:cNvPr>
          <p:cNvSpPr txBox="1">
            <a:spLocks/>
          </p:cNvSpPr>
          <p:nvPr/>
        </p:nvSpPr>
        <p:spPr>
          <a:xfrm>
            <a:off x="7444230" y="374173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MC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B5CD910-128C-234A-3C10-2B29A3634DFF}"/>
              </a:ext>
            </a:extLst>
          </p:cNvPr>
          <p:cNvSpPr txBox="1">
            <a:spLocks/>
          </p:cNvSpPr>
          <p:nvPr/>
        </p:nvSpPr>
        <p:spPr>
          <a:xfrm>
            <a:off x="6637762" y="3213519"/>
            <a:ext cx="1147780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0B7AB-D708-5A4E-6AA9-A355F97A70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021" y="4399334"/>
            <a:ext cx="896433" cy="9161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23596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(Micro)Python REPL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9385FB-7320-B046-A54F-2D7EFFE58B8D}"/>
              </a:ext>
            </a:extLst>
          </p:cNvPr>
          <p:cNvSpPr txBox="1">
            <a:spLocks/>
          </p:cNvSpPr>
          <p:nvPr/>
        </p:nvSpPr>
        <p:spPr>
          <a:xfrm>
            <a:off x="2693999" y="3182248"/>
            <a:ext cx="9780633" cy="3606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Read-Evaluate-Print Loop: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Connects to your PC via serial-over-USB*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 your input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Evaluate (run) it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the result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Repeat this forever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Acts as a primitive Operating System command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Provides a simple file system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interrupt a running program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0320-1F49-71A3-6A8F-981830A3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08" y="1581912"/>
            <a:ext cx="63055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286200" y="2278931"/>
            <a:ext cx="4455482" cy="348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 Python edit-run IDE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configured to run remotely via REPL over (USB-) serial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 very simple but useable file system views, with upload / download 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directly install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some target chips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is a bit primitive (I prefer Notepad++ for serious editing work)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4BE46-F3FA-92AC-FBEC-3958A0F9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1581912"/>
            <a:ext cx="6905625" cy="41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5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install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949662" y="1338073"/>
            <a:ext cx="8753855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by hand: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 Pi Pico USB while button pressed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RPI-RP (D:) drive shows up in explorer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file to RPI-RP (D:) 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using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Again, Connect Pi Pico USB while button pressed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Tools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Options  Interpreter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Rasberry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Pi Pico)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Install or update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variant H or HW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( “Hello” )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968C8-D900-3FE6-6586-76A210C1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51" y="1693090"/>
            <a:ext cx="4425039" cy="18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65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92480" y="-7318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(rename serial port)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7DB44-CCEC-F556-B920-DF927184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76" y="1193005"/>
            <a:ext cx="9245374" cy="48329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EEEBB-EC55-6D40-613D-8D582413E703}"/>
              </a:ext>
            </a:extLst>
          </p:cNvPr>
          <p:cNvSpPr/>
          <p:nvPr/>
        </p:nvSpPr>
        <p:spPr>
          <a:xfrm>
            <a:off x="1619250" y="4562475"/>
            <a:ext cx="1381125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86E604-35F4-2FD8-E0B6-DB7C6D612741}"/>
              </a:ext>
            </a:extLst>
          </p:cNvPr>
          <p:cNvSpPr/>
          <p:nvPr/>
        </p:nvSpPr>
        <p:spPr>
          <a:xfrm>
            <a:off x="5145200" y="3438525"/>
            <a:ext cx="846025" cy="266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775A54-4CBD-8C5B-E8E4-6C83FCCC1420}"/>
              </a:ext>
            </a:extLst>
          </p:cNvPr>
          <p:cNvSpPr/>
          <p:nvPr/>
        </p:nvSpPr>
        <p:spPr>
          <a:xfrm>
            <a:off x="5835763" y="5738036"/>
            <a:ext cx="1679462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51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on-board blinky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1843644" y="137736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REPL: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editor: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0DF74-9F41-5D3E-3CF5-3B50CE3A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10" y="1828178"/>
            <a:ext cx="3406017" cy="1017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D12D4-0674-57F8-7EF5-FFDC1D13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10" y="3429000"/>
            <a:ext cx="3520317" cy="276699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7B54DA-9C0B-9DA7-49C6-135F5C29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00" y="4189833"/>
            <a:ext cx="2871077" cy="20061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26D7B-BE95-0C71-8398-C1EAC2290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149" y="1436595"/>
            <a:ext cx="2371258" cy="26083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D12F3B-30B1-83AB-0B2C-54A8E157159F}"/>
              </a:ext>
            </a:extLst>
          </p:cNvPr>
          <p:cNvSpPr/>
          <p:nvPr/>
        </p:nvSpPr>
        <p:spPr>
          <a:xfrm>
            <a:off x="8936182" y="4189833"/>
            <a:ext cx="540327" cy="451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38843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Startup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2905805" y="2032486"/>
            <a:ext cx="8835621" cy="4392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boot.py runs first (at reset or power-up)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is a reset, and re-runs boot.py,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mess with boot.py unless you really know what you are doing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main.py file runs after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doesn’t re-run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main.py either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your startup line (import myapp.py) in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33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16916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Questions are welcome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Question Strategies for a Learner- Centered Education | by Dr Padma Murali  | Medium">
            <a:extLst>
              <a:ext uri="{FF2B5EF4-FFF2-40B4-BE49-F238E27FC236}">
                <a16:creationId xmlns:a16="http://schemas.microsoft.com/office/drawing/2014/main" id="{6BEEB3E9-503E-EAFA-41AF-8A3558C0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3" y="1427210"/>
            <a:ext cx="8655076" cy="48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38380B-7B4A-1E3B-3ABB-486F0C7E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620" y="2829507"/>
            <a:ext cx="2942539" cy="20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7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startup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438913" y="192509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Save blink.py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Create main.py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Connect to power bank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B3A90-6285-A6EA-0D0D-7740E883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99" y="1492003"/>
            <a:ext cx="7375488" cy="446684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CC147F-BE84-0762-AE3A-C3DFB5D99ED2}"/>
              </a:ext>
            </a:extLst>
          </p:cNvPr>
          <p:cNvSpPr/>
          <p:nvPr/>
        </p:nvSpPr>
        <p:spPr>
          <a:xfrm>
            <a:off x="4284669" y="4450064"/>
            <a:ext cx="1201731" cy="4532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461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external LED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2586-0361-AF5D-3EAE-06D0C744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652" y="2180726"/>
            <a:ext cx="7116181" cy="283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8DAD8-2CA6-B9CA-96B3-3596F1C0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180726"/>
            <a:ext cx="4114684" cy="2833061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81C5C45E-C7DE-4D74-7C0A-1FAA9954D34E}"/>
              </a:ext>
            </a:extLst>
          </p:cNvPr>
          <p:cNvSpPr/>
          <p:nvPr/>
        </p:nvSpPr>
        <p:spPr>
          <a:xfrm>
            <a:off x="2339883" y="785659"/>
            <a:ext cx="7330590" cy="59892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58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LEDs!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87B2C-43AB-76A5-2D17-2ED4FB1E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71" y="1731606"/>
            <a:ext cx="4455924" cy="1347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81AB8-407C-2D53-DF85-4A460154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52" y="1581912"/>
            <a:ext cx="40862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89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still want more LEDs?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FEBBD-095B-D19C-25A6-CA33140C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4184601"/>
            <a:ext cx="4043714" cy="1131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2DF189-E149-7F2A-74C9-85FD2DEA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303390"/>
            <a:ext cx="3222620" cy="1159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2DDF6-5E87-7C44-F0BA-D3DA6C31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737" y="1581912"/>
            <a:ext cx="5267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78C8BD9-A225-F4E1-2A49-B2F720396721}"/>
              </a:ext>
            </a:extLst>
          </p:cNvPr>
          <p:cNvSpPr txBox="1">
            <a:spLocks/>
          </p:cNvSpPr>
          <p:nvPr/>
        </p:nvSpPr>
        <p:spPr>
          <a:xfrm>
            <a:off x="1207010" y="1751907"/>
            <a:ext cx="9912094" cy="4466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 to work on and use a library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sources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pre-compiled code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frozen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code in the image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Compare using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Pico RP2040 (without W)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v1.19.1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upload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feeble laptop for building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godafosss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library code, with on-demand loading (85 files, 471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heavily commented)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18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numbers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960001-BC87-167E-6F46-75677EAAF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42658"/>
              </p:ext>
            </p:extLst>
          </p:nvPr>
        </p:nvGraphicFramePr>
        <p:xfrm>
          <a:off x="566928" y="1820950"/>
          <a:ext cx="1014069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174">
                  <a:extLst>
                    <a:ext uri="{9D8B030D-6E8A-4147-A177-3AD203B41FA5}">
                      <a16:colId xmlns:a16="http://schemas.microsoft.com/office/drawing/2014/main" val="3033464329"/>
                    </a:ext>
                  </a:extLst>
                </a:gridCol>
                <a:gridCol w="2535174">
                  <a:extLst>
                    <a:ext uri="{9D8B030D-6E8A-4147-A177-3AD203B41FA5}">
                      <a16:colId xmlns:a16="http://schemas.microsoft.com/office/drawing/2014/main" val="1267314103"/>
                    </a:ext>
                  </a:extLst>
                </a:gridCol>
                <a:gridCol w="2535174">
                  <a:extLst>
                    <a:ext uri="{9D8B030D-6E8A-4147-A177-3AD203B41FA5}">
                      <a16:colId xmlns:a16="http://schemas.microsoft.com/office/drawing/2014/main" val="521730848"/>
                    </a:ext>
                  </a:extLst>
                </a:gridCol>
                <a:gridCol w="2535174">
                  <a:extLst>
                    <a:ext uri="{9D8B030D-6E8A-4147-A177-3AD203B41FA5}">
                      <a16:colId xmlns:a16="http://schemas.microsoft.com/office/drawing/2014/main" val="3961081526"/>
                    </a:ext>
                  </a:extLst>
                </a:gridCol>
              </a:tblGrid>
              <a:tr h="30313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Way =&gt;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Pre-compiled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Frozen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9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it there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s upload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s cross-compile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s upload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– 400 s build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s install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3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Loading 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0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footprint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(126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045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 / run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++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261672"/>
                  </a:ext>
                </a:extLst>
              </a:tr>
            </a:tbl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348B47E6-9973-B7E3-C38E-F62B8BF868A0}"/>
              </a:ext>
            </a:extLst>
          </p:cNvPr>
          <p:cNvSpPr txBox="1">
            <a:spLocks/>
          </p:cNvSpPr>
          <p:nvPr/>
        </p:nvSpPr>
        <p:spPr>
          <a:xfrm>
            <a:off x="566928" y="4688775"/>
            <a:ext cx="10875262" cy="41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development, just use a faster / larger target….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2FB6F68B-84FC-57F5-5635-DC801DC9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99214"/>
              </p:ext>
            </p:extLst>
          </p:nvPr>
        </p:nvGraphicFramePr>
        <p:xfrm>
          <a:off x="566928" y="5103996"/>
          <a:ext cx="507034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174">
                  <a:extLst>
                    <a:ext uri="{9D8B030D-6E8A-4147-A177-3AD203B41FA5}">
                      <a16:colId xmlns:a16="http://schemas.microsoft.com/office/drawing/2014/main" val="3033464329"/>
                    </a:ext>
                  </a:extLst>
                </a:gridCol>
                <a:gridCol w="2535174">
                  <a:extLst>
                    <a:ext uri="{9D8B030D-6E8A-4147-A177-3AD203B41FA5}">
                      <a16:colId xmlns:a16="http://schemas.microsoft.com/office/drawing/2014/main" val="1267314103"/>
                    </a:ext>
                  </a:extLst>
                </a:gridCol>
              </a:tblGrid>
              <a:tr h="30313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Teensy 4.1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9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Loading 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0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footprint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(700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04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(freezing) code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597409" y="2124133"/>
            <a:ext cx="5281721" cy="350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Download sources + dependencies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tooling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your files in the correct location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Follow the instructions carefully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Worked for me on Ubuntu, but not on WSL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Docker! (demo)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C68C8FA-2A78-AA78-A508-E0209F2D17E3}"/>
              </a:ext>
            </a:extLst>
          </p:cNvPr>
          <p:cNvSpPr txBox="1">
            <a:spLocks/>
          </p:cNvSpPr>
          <p:nvPr/>
        </p:nvSpPr>
        <p:spPr>
          <a:xfrm>
            <a:off x="5745018" y="1477587"/>
            <a:ext cx="5437631" cy="515162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ubuntu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apt update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apt install -y build-essential git make python3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apt install -y 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cmake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gcc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-arm-none-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eabi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libnewlib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-arm-none-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eabi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clone https://www.github.com/micropython/micropython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make -C 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mpy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-cross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submodule update --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-- lib/pico-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sdk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submodule update --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-- lib/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tinyusb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/lib/pico-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sdk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submodule update –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/ports/rp2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make board=PICO submodules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/ports/rp2/modules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COPY modules 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/ports/rp2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make board=PICO)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25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(freezing) code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0621B-4C44-CD94-CA56-851AD76D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049" y="1375275"/>
            <a:ext cx="6934510" cy="500235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9D39128-3716-5DE2-37B1-E770ECABD4FC}"/>
              </a:ext>
            </a:extLst>
          </p:cNvPr>
          <p:cNvSpPr txBox="1">
            <a:spLocks/>
          </p:cNvSpPr>
          <p:nvPr/>
        </p:nvSpPr>
        <p:spPr>
          <a:xfrm>
            <a:off x="463297" y="1477587"/>
            <a:ext cx="5281721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Life, if time permits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Takes 40 – 200 s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00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still want more LEDs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517913" y="2561035"/>
            <a:ext cx="7523769" cy="311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strip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* 8 PCB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* 8 flex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 source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32 * 8 flex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* 8 + 32 * 8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E7608-B581-68EB-4A3E-E968524C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844" y="1581912"/>
            <a:ext cx="7305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5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a faster chip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797271" y="2716483"/>
            <a:ext cx="4140489" cy="311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Teensy 4.1 screen demo lines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Loads very fast!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Teensy 4.1 photos: error, update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Correct, reload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A4C01-EA9B-7271-084A-003A9E19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785" y="1472183"/>
            <a:ext cx="4383503" cy="50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7" y="1291064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2458044" y="5393928"/>
            <a:ext cx="7275911" cy="72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Programmer by profession, electronics tinkerer by passion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631DC2D-F6CF-B886-80BC-BC8100628A7F}"/>
              </a:ext>
            </a:extLst>
          </p:cNvPr>
          <p:cNvSpPr txBox="1">
            <a:spLocks/>
          </p:cNvSpPr>
          <p:nvPr/>
        </p:nvSpPr>
        <p:spPr>
          <a:xfrm>
            <a:off x="604370" y="4182297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wouter.vanooijen@cboost.nl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70F50-6EC3-F7E2-E03E-91CED8EA750E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1801023-55F2-5A98-FB56-029C2FD00AB7}"/>
              </a:ext>
            </a:extLst>
          </p:cNvPr>
          <p:cNvSpPr txBox="1">
            <a:spLocks/>
          </p:cNvSpPr>
          <p:nvPr/>
        </p:nvSpPr>
        <p:spPr>
          <a:xfrm>
            <a:off x="4705077" y="1697829"/>
            <a:ext cx="7486923" cy="3462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 Delft Informatica 1988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Automatisering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VAX11 industrial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datacommunication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Fokker Space / Dutch Space: Era Robotic ARM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Hollandse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Signaal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 Thales: SmartNet ATM comms system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VOTI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webshop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self-employed (NLR), projects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Hogeschool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Utrecht: lecturer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Technische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Informatica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C, C++, assembler, Python, SE, electronics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Cboost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specialist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5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ome target chips/boards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483AD-EED5-F813-5520-E68A1E6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04" y="1491829"/>
            <a:ext cx="11605110" cy="36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10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913F999-D9CE-706E-77E9-E13F19654686}"/>
              </a:ext>
            </a:extLst>
          </p:cNvPr>
          <p:cNvSpPr/>
          <p:nvPr/>
        </p:nvSpPr>
        <p:spPr>
          <a:xfrm>
            <a:off x="8679459" y="2077172"/>
            <a:ext cx="2690501" cy="35477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9343935-C83F-50A0-C9E5-87AB0A388374}"/>
              </a:ext>
            </a:extLst>
          </p:cNvPr>
          <p:cNvSpPr/>
          <p:nvPr/>
        </p:nvSpPr>
        <p:spPr>
          <a:xfrm>
            <a:off x="1340426" y="2041844"/>
            <a:ext cx="2493818" cy="9760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Hybrids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49493C-41F2-B138-8B0E-ADC1CF23EF1C}"/>
              </a:ext>
            </a:extLst>
          </p:cNvPr>
          <p:cNvGrpSpPr/>
          <p:nvPr/>
        </p:nvGrpSpPr>
        <p:grpSpPr>
          <a:xfrm>
            <a:off x="1257899" y="2379103"/>
            <a:ext cx="1827047" cy="2940580"/>
            <a:chOff x="574408" y="2138957"/>
            <a:chExt cx="1827047" cy="29405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0982B7-5216-6C63-1928-2629AFEABD3E}"/>
                </a:ext>
              </a:extLst>
            </p:cNvPr>
            <p:cNvSpPr txBox="1"/>
            <p:nvPr/>
          </p:nvSpPr>
          <p:spPr>
            <a:xfrm>
              <a:off x="1428772" y="2138957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CPU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33D0C-7734-70EB-419B-839984666001}"/>
                </a:ext>
              </a:extLst>
            </p:cNvPr>
            <p:cNvSpPr txBox="1"/>
            <p:nvPr/>
          </p:nvSpPr>
          <p:spPr>
            <a:xfrm>
              <a:off x="574409" y="3328878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DB4C4F-0417-B828-3999-E9E7B290ABBF}"/>
                </a:ext>
              </a:extLst>
            </p:cNvPr>
            <p:cNvSpPr txBox="1"/>
            <p:nvPr/>
          </p:nvSpPr>
          <p:spPr>
            <a:xfrm>
              <a:off x="574408" y="4040262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ROM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C70127-021B-F4E7-C53D-E088145E40E1}"/>
                </a:ext>
              </a:extLst>
            </p:cNvPr>
            <p:cNvSpPr txBox="1"/>
            <p:nvPr/>
          </p:nvSpPr>
          <p:spPr>
            <a:xfrm>
              <a:off x="574408" y="4770858"/>
              <a:ext cx="1827047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PERIPHERALS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19D5A9-5632-9FE7-8116-CBCDE2ECACE6}"/>
                </a:ext>
              </a:extLst>
            </p:cNvPr>
            <p:cNvCxnSpPr>
              <a:cxnSpLocks/>
            </p:cNvCxnSpPr>
            <p:nvPr/>
          </p:nvCxnSpPr>
          <p:spPr>
            <a:xfrm>
              <a:off x="1855954" y="2430271"/>
              <a:ext cx="0" cy="2340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CD7DAD8-529B-413E-590C-3A1361DAED04}"/>
                </a:ext>
              </a:extLst>
            </p:cNvPr>
            <p:cNvCxnSpPr/>
            <p:nvPr/>
          </p:nvCxnSpPr>
          <p:spPr>
            <a:xfrm>
              <a:off x="2098222" y="2715213"/>
              <a:ext cx="0" cy="205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DE363F-13FE-6E59-9465-D7326BB27786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28772" y="348321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95D146-710D-1748-191E-D089DFC1B051}"/>
                </a:ext>
              </a:extLst>
            </p:cNvPr>
            <p:cNvCxnSpPr/>
            <p:nvPr/>
          </p:nvCxnSpPr>
          <p:spPr>
            <a:xfrm flipV="1">
              <a:off x="1431907" y="420420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F75ED0-7A1C-B9DF-AF54-BB8EFC6FC41D}"/>
              </a:ext>
            </a:extLst>
          </p:cNvPr>
          <p:cNvGrpSpPr/>
          <p:nvPr/>
        </p:nvGrpSpPr>
        <p:grpSpPr>
          <a:xfrm>
            <a:off x="9023841" y="2410876"/>
            <a:ext cx="1827047" cy="2940580"/>
            <a:chOff x="574408" y="2138957"/>
            <a:chExt cx="1827047" cy="29405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E4FDB2-C175-D3D9-AF0A-FB89898C4DD2}"/>
                </a:ext>
              </a:extLst>
            </p:cNvPr>
            <p:cNvSpPr txBox="1"/>
            <p:nvPr/>
          </p:nvSpPr>
          <p:spPr>
            <a:xfrm>
              <a:off x="1428772" y="2138957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CPU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24972B-C163-D0B8-4A03-40135CB1FB2C}"/>
                </a:ext>
              </a:extLst>
            </p:cNvPr>
            <p:cNvSpPr txBox="1"/>
            <p:nvPr/>
          </p:nvSpPr>
          <p:spPr>
            <a:xfrm>
              <a:off x="574409" y="3328878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D45445-32C2-01F7-F16C-3D9B3447B1C7}"/>
                </a:ext>
              </a:extLst>
            </p:cNvPr>
            <p:cNvSpPr txBox="1"/>
            <p:nvPr/>
          </p:nvSpPr>
          <p:spPr>
            <a:xfrm>
              <a:off x="574408" y="4040262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ROM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26C5AE-6743-C04C-12DC-40EE26F9A95F}"/>
                </a:ext>
              </a:extLst>
            </p:cNvPr>
            <p:cNvSpPr txBox="1"/>
            <p:nvPr/>
          </p:nvSpPr>
          <p:spPr>
            <a:xfrm>
              <a:off x="574408" y="4770858"/>
              <a:ext cx="1827047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PERIPHERALS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00A8F8-DA9F-3215-CBBD-0EAF0FFD8AD0}"/>
                </a:ext>
              </a:extLst>
            </p:cNvPr>
            <p:cNvCxnSpPr>
              <a:cxnSpLocks/>
            </p:cNvCxnSpPr>
            <p:nvPr/>
          </p:nvCxnSpPr>
          <p:spPr>
            <a:xfrm>
              <a:off x="1855954" y="2430271"/>
              <a:ext cx="0" cy="2340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724FB1-A7E5-F7CC-4351-3F4A7B9306F9}"/>
                </a:ext>
              </a:extLst>
            </p:cNvPr>
            <p:cNvCxnSpPr/>
            <p:nvPr/>
          </p:nvCxnSpPr>
          <p:spPr>
            <a:xfrm>
              <a:off x="2098222" y="2715213"/>
              <a:ext cx="0" cy="205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3DAD38-C3F7-46ED-A710-85BA45F84DF7}"/>
                </a:ext>
              </a:extLst>
            </p:cNvPr>
            <p:cNvCxnSpPr>
              <a:stCxn id="31" idx="3"/>
            </p:cNvCxnSpPr>
            <p:nvPr/>
          </p:nvCxnSpPr>
          <p:spPr>
            <a:xfrm flipV="1">
              <a:off x="1428772" y="348321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EF215C9-5436-5A22-4F4F-EDE6BB08F09B}"/>
                </a:ext>
              </a:extLst>
            </p:cNvPr>
            <p:cNvCxnSpPr/>
            <p:nvPr/>
          </p:nvCxnSpPr>
          <p:spPr>
            <a:xfrm flipV="1">
              <a:off x="1431907" y="420420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Subtitle 2">
            <a:extLst>
              <a:ext uri="{FF2B5EF4-FFF2-40B4-BE49-F238E27FC236}">
                <a16:creationId xmlns:a16="http://schemas.microsoft.com/office/drawing/2014/main" id="{1F68DB9E-99EE-2867-5C71-6A48A534C076}"/>
              </a:ext>
            </a:extLst>
          </p:cNvPr>
          <p:cNvSpPr txBox="1">
            <a:spLocks/>
          </p:cNvSpPr>
          <p:nvPr/>
        </p:nvSpPr>
        <p:spPr>
          <a:xfrm>
            <a:off x="1739695" y="1629812"/>
            <a:ext cx="2690501" cy="534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Micro-processor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44E726F0-E0E4-7B17-B0C9-9A9B17DBBCD2}"/>
              </a:ext>
            </a:extLst>
          </p:cNvPr>
          <p:cNvSpPr txBox="1">
            <a:spLocks/>
          </p:cNvSpPr>
          <p:nvPr/>
        </p:nvSpPr>
        <p:spPr>
          <a:xfrm>
            <a:off x="9202404" y="1726971"/>
            <a:ext cx="2690501" cy="534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Micro-controller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4BFA412-8E4E-99E6-E55D-FC4BB5DF5FAB}"/>
              </a:ext>
            </a:extLst>
          </p:cNvPr>
          <p:cNvGrpSpPr/>
          <p:nvPr/>
        </p:nvGrpSpPr>
        <p:grpSpPr>
          <a:xfrm>
            <a:off x="4050700" y="1625117"/>
            <a:ext cx="4084419" cy="4457417"/>
            <a:chOff x="4050700" y="1625117"/>
            <a:chExt cx="4084419" cy="445741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B407621-2900-7AA5-2FB2-7F2ED398D497}"/>
                </a:ext>
              </a:extLst>
            </p:cNvPr>
            <p:cNvGrpSpPr/>
            <p:nvPr/>
          </p:nvGrpSpPr>
          <p:grpSpPr>
            <a:xfrm>
              <a:off x="4050700" y="1625117"/>
              <a:ext cx="3222562" cy="4457417"/>
              <a:chOff x="4050700" y="1625117"/>
              <a:chExt cx="3222562" cy="4457417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4E9730A2-B85C-DE7F-87B9-028E3239D699}"/>
                  </a:ext>
                </a:extLst>
              </p:cNvPr>
              <p:cNvSpPr/>
              <p:nvPr/>
            </p:nvSpPr>
            <p:spPr>
              <a:xfrm>
                <a:off x="4244400" y="1981249"/>
                <a:ext cx="2690501" cy="3547773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979811-020B-0624-0E13-11271B31DCF4}"/>
                  </a:ext>
                </a:extLst>
              </p:cNvPr>
              <p:cNvSpPr txBox="1"/>
              <p:nvPr/>
            </p:nvSpPr>
            <p:spPr>
              <a:xfrm>
                <a:off x="5437125" y="2410876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CPU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DE054EC-95C2-049E-6932-7AA1D23F09C4}"/>
                  </a:ext>
                </a:extLst>
              </p:cNvPr>
              <p:cNvSpPr txBox="1"/>
              <p:nvPr/>
            </p:nvSpPr>
            <p:spPr>
              <a:xfrm>
                <a:off x="4582762" y="3600797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RAM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26C214-1491-46A2-950F-DECD395C716A}"/>
                  </a:ext>
                </a:extLst>
              </p:cNvPr>
              <p:cNvSpPr txBox="1"/>
              <p:nvPr/>
            </p:nvSpPr>
            <p:spPr>
              <a:xfrm>
                <a:off x="4582761" y="4312181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ROM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BFDF96-6D88-DE9E-6172-308E0A48E198}"/>
                  </a:ext>
                </a:extLst>
              </p:cNvPr>
              <p:cNvSpPr txBox="1"/>
              <p:nvPr/>
            </p:nvSpPr>
            <p:spPr>
              <a:xfrm>
                <a:off x="4582761" y="5042777"/>
                <a:ext cx="1827047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PERIPHERALS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916D5A-0F09-F49F-1DE5-CD2660BE0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4307" y="2702190"/>
                <a:ext cx="0" cy="2340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1AFABC-80E5-E994-3949-74EF4781C0EE}"/>
                  </a:ext>
                </a:extLst>
              </p:cNvPr>
              <p:cNvCxnSpPr>
                <a:stCxn id="40" idx="3"/>
              </p:cNvCxnSpPr>
              <p:nvPr/>
            </p:nvCxnSpPr>
            <p:spPr>
              <a:xfrm flipV="1">
                <a:off x="5437125" y="3755136"/>
                <a:ext cx="427181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4A4CD73-2AD0-2BBA-224A-7F52DD6E2ED3}"/>
                  </a:ext>
                </a:extLst>
              </p:cNvPr>
              <p:cNvCxnSpPr/>
              <p:nvPr/>
            </p:nvCxnSpPr>
            <p:spPr>
              <a:xfrm flipV="1">
                <a:off x="5440260" y="4476126"/>
                <a:ext cx="427181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Subtitle 2">
                <a:extLst>
                  <a:ext uri="{FF2B5EF4-FFF2-40B4-BE49-F238E27FC236}">
                    <a16:creationId xmlns:a16="http://schemas.microsoft.com/office/drawing/2014/main" id="{F6335360-4634-4339-663A-77B53310D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2761" y="1625117"/>
                <a:ext cx="2690501" cy="5345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Micro-something</a:t>
                </a:r>
              </a:p>
            </p:txBody>
          </p:sp>
          <p:sp>
            <p:nvSpPr>
              <p:cNvPr id="66" name="Subtitle 2">
                <a:extLst>
                  <a:ext uri="{FF2B5EF4-FFF2-40B4-BE49-F238E27FC236}">
                    <a16:creationId xmlns:a16="http://schemas.microsoft.com/office/drawing/2014/main" id="{1A53B2F2-BC39-DD68-504C-82F371AF5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0700" y="5547936"/>
                <a:ext cx="3077899" cy="5345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ESP8266, ESP32, RP2040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564FB4-A318-D4D4-24EC-CC16FB0D5362}"/>
                </a:ext>
              </a:extLst>
            </p:cNvPr>
            <p:cNvCxnSpPr/>
            <p:nvPr/>
          </p:nvCxnSpPr>
          <p:spPr>
            <a:xfrm>
              <a:off x="6106575" y="2987132"/>
              <a:ext cx="0" cy="205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EE9A234-4C17-E29C-BCA1-1838CD91A9D5}"/>
                </a:ext>
              </a:extLst>
            </p:cNvPr>
            <p:cNvGrpSpPr/>
            <p:nvPr/>
          </p:nvGrpSpPr>
          <p:grpSpPr>
            <a:xfrm>
              <a:off x="6167143" y="4280407"/>
              <a:ext cx="1964001" cy="762370"/>
              <a:chOff x="6167143" y="4280407"/>
              <a:chExt cx="1964001" cy="76237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0A9C9-BAB8-F9DC-3AEF-D0876196F188}"/>
                  </a:ext>
                </a:extLst>
              </p:cNvPr>
              <p:cNvSpPr txBox="1"/>
              <p:nvPr/>
            </p:nvSpPr>
            <p:spPr>
              <a:xfrm>
                <a:off x="7276781" y="4280407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ROM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F02B15C-AA4B-97E1-70FA-C98283F79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7143" y="4434746"/>
                <a:ext cx="1105663" cy="9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90AD2B9-0A0D-1735-F592-1442C8CEA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7143" y="4444352"/>
                <a:ext cx="0" cy="5984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48B5FD-EA54-2996-5088-A4F5C582F9D9}"/>
                </a:ext>
              </a:extLst>
            </p:cNvPr>
            <p:cNvGrpSpPr/>
            <p:nvPr/>
          </p:nvGrpSpPr>
          <p:grpSpPr>
            <a:xfrm>
              <a:off x="6161691" y="3688404"/>
              <a:ext cx="1973428" cy="762370"/>
              <a:chOff x="6161691" y="3688404"/>
              <a:chExt cx="1973428" cy="76237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F2D1648-4E2F-840F-FACB-C3031046601C}"/>
                  </a:ext>
                </a:extLst>
              </p:cNvPr>
              <p:cNvSpPr txBox="1"/>
              <p:nvPr/>
            </p:nvSpPr>
            <p:spPr>
              <a:xfrm>
                <a:off x="7280756" y="3688404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RAM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AE397E4-18F3-C4BA-D8EB-3495DF607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1691" y="3842743"/>
                <a:ext cx="1105663" cy="9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E4D8D29-C0C4-4BDE-5193-CE74A1566D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1691" y="3852349"/>
                <a:ext cx="0" cy="5984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E5671E5-68CF-186B-E993-F8480982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7354" y="4743425"/>
              <a:ext cx="850741" cy="759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0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-192211" y="728608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007583" y="2940985"/>
            <a:ext cx="9613391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 is scarce, the Python is hungry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Split into smaller files to avoid peak RAM use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demand-loading (code)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pre-compiled files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-cross)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Incorporate (pre-compiled) library files into the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(demo)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a big fat fast target chip for development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ungry Much? | Hunting">
            <a:extLst>
              <a:ext uri="{FF2B5EF4-FFF2-40B4-BE49-F238E27FC236}">
                <a16:creationId xmlns:a16="http://schemas.microsoft.com/office/drawing/2014/main" id="{59A2BE17-1432-76EE-033F-B8C9DB21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23" y="1363285"/>
            <a:ext cx="3703028" cy="23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28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61818" y="312559"/>
            <a:ext cx="10876741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On-demand loading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574134" y="2195415"/>
            <a:ext cx="5013866" cy="5544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856B07-4D94-E472-9DA7-C17F0F8C2720}"/>
              </a:ext>
            </a:extLst>
          </p:cNvPr>
          <p:cNvSpPr txBox="1">
            <a:spLocks/>
          </p:cNvSpPr>
          <p:nvPr/>
        </p:nvSpPr>
        <p:spPr>
          <a:xfrm>
            <a:off x="574134" y="3345319"/>
            <a:ext cx="5678885" cy="12693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5698C26-A943-3289-BB70-BE18F0E17C77}"/>
              </a:ext>
            </a:extLst>
          </p:cNvPr>
          <p:cNvSpPr txBox="1">
            <a:spLocks/>
          </p:cNvSpPr>
          <p:nvPr/>
        </p:nvSpPr>
        <p:spPr>
          <a:xfrm>
            <a:off x="574134" y="5132580"/>
            <a:ext cx="5281721" cy="98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trampoline takes ~ 50 bytes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real code is a bit more complicated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68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463297" y="1477587"/>
            <a:ext cx="10875262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a lot of RAM, especially for an LCD graphic buffer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 is low (compared to running native code) and can be unpredictable (garbage collection)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timing-based HW interface protocols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dallas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one-wire, DHT11) are not feasible in native Python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doubts about running longer time (memory fragmentation), needs occasional 2</a:t>
            </a:r>
            <a:r>
              <a:rPr lang="en-US" sz="1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start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more expensive hardware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Might use more power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Organization is MUCH smaller than python.org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hobbyistic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standard libraries are not available and/or impractical (CPU &amp; memory load)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all ports are equal (especially in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details and built-in HW libraries)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multi-threading (except when multiple CPUs are available)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hints not implemented yet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14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Timing / performance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2FDEA31-18BD-C5E1-AF48-04E3547476FB}"/>
              </a:ext>
            </a:extLst>
          </p:cNvPr>
          <p:cNvSpPr txBox="1">
            <a:spLocks/>
          </p:cNvSpPr>
          <p:nvPr/>
        </p:nvSpPr>
        <p:spPr>
          <a:xfrm>
            <a:off x="2265521" y="1681427"/>
            <a:ext cx="8478981" cy="1569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much time do you have to do something simple?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1’s of clock cycles: hardware peripherals, assembler, RP2040 PIO’s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10-100’s of clock cycles : C, C++, Rust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1000’s of clock cycles: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utorial: Adafruit WS2812B NeoPixels with the Freescale FRDM-K64F Board –  Part 3: Concepts | MCU on Eclipse">
            <a:extLst>
              <a:ext uri="{FF2B5EF4-FFF2-40B4-BE49-F238E27FC236}">
                <a16:creationId xmlns:a16="http://schemas.microsoft.com/office/drawing/2014/main" id="{B3B6D7BE-6B56-A05B-B1B8-F0C24848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985" y="3541753"/>
            <a:ext cx="6788894" cy="21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D605D-A79D-D7A1-22FC-5AB072C6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1" y="3503478"/>
            <a:ext cx="4793444" cy="221326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B8B5069-FD9C-616D-0473-484EF76FC386}"/>
              </a:ext>
            </a:extLst>
          </p:cNvPr>
          <p:cNvSpPr txBox="1">
            <a:spLocks/>
          </p:cNvSpPr>
          <p:nvPr/>
        </p:nvSpPr>
        <p:spPr>
          <a:xfrm>
            <a:off x="176121" y="5816263"/>
            <a:ext cx="4793443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Servo: 1000 – 2000 µS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9F6F96-FB06-7701-4962-24C0B8505F5A}"/>
              </a:ext>
            </a:extLst>
          </p:cNvPr>
          <p:cNvSpPr txBox="1">
            <a:spLocks/>
          </p:cNvSpPr>
          <p:nvPr/>
        </p:nvSpPr>
        <p:spPr>
          <a:xfrm>
            <a:off x="5226985" y="5816262"/>
            <a:ext cx="6788894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0.35 – 0.9 µS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6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Deviations from 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58645F-C39C-0AC5-3422-A6BDB168272C}"/>
              </a:ext>
            </a:extLst>
          </p:cNvPr>
          <p:cNvSpPr txBox="1">
            <a:spLocks/>
          </p:cNvSpPr>
          <p:nvPr/>
        </p:nvSpPr>
        <p:spPr>
          <a:xfrm>
            <a:off x="5549347" y="6429527"/>
            <a:ext cx="5698957" cy="41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Source: https://docs.micropython.org/en/latest/genrst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F842B-3EA6-0A39-2638-7EF626FD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38" y="1389888"/>
            <a:ext cx="6736037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57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Licenses…..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92480" y="1959910"/>
            <a:ext cx="10607039" cy="3692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systems (often) don’t have a console, splash screen, help tab, manual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 often deeply embedded into something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Licenses that require attribution are a PITA for embedded systems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Prefer a totally free license (C++: boost)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library: MIT (because it is well-known)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does that even mean for compiled code??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be on the safe side….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E630897-6996-C6A9-898D-E17CF14C5ED9}"/>
              </a:ext>
            </a:extLst>
          </p:cNvPr>
          <p:cNvSpPr txBox="1">
            <a:spLocks/>
          </p:cNvSpPr>
          <p:nvPr/>
        </p:nvSpPr>
        <p:spPr>
          <a:xfrm>
            <a:off x="1173019" y="4497879"/>
            <a:ext cx="5384800" cy="48975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 above copyright notice and this permission notice shall be included in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 copies or substantial portions of the Software.</a:t>
            </a:r>
          </a:p>
        </p:txBody>
      </p:sp>
    </p:spTree>
    <p:extLst>
      <p:ext uri="{BB962C8B-B14F-4D97-AF65-F5344CB8AC3E}">
        <p14:creationId xmlns:p14="http://schemas.microsoft.com/office/powerpoint/2010/main" val="109009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areas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945735" y="2347838"/>
            <a:ext cx="7946411" cy="2990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faster development outweighs the extra hardware cost: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Tinkering (hobby, education, exploratory work, lab setting)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Prototyping, proof-of-concepts, demos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Small series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a somewhat knowledgeable end-user must do some tweaking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2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Caveats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92480" y="2108523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is my code? Be sure to save your work on your PC (too)!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USB can supply only a limited amount of current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Upload, Download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chips claim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support but don’t fully deliver (W600, K210).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uploaded file is sometimes not recognized as newer? (solution: add a space and upload again)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sometimes crashes (especially on communication problems – don’t pull the cable!)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versions and ports can be subtly different (like no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Teensy)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Want to protect your IP? Probably forget it.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8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icro-processor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3E5989-09B8-233C-D7DA-9A1FF84286A3}"/>
              </a:ext>
            </a:extLst>
          </p:cNvPr>
          <p:cNvSpPr txBox="1">
            <a:spLocks/>
          </p:cNvSpPr>
          <p:nvPr/>
        </p:nvSpPr>
        <p:spPr>
          <a:xfrm>
            <a:off x="551411" y="2581965"/>
            <a:ext cx="5893869" cy="222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micro-processor is: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 only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in your desktop, laptop, server, mobile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$$$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Optimized for processing 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external ROM, RAM, peripherals, ...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LOTS of power (and often cooling)</a:t>
            </a:r>
          </a:p>
        </p:txBody>
      </p:sp>
      <p:pic>
        <p:nvPicPr>
          <p:cNvPr id="4098" name="Picture 2" descr="The microprocessor turns 50">
            <a:extLst>
              <a:ext uri="{FF2B5EF4-FFF2-40B4-BE49-F238E27FC236}">
                <a16:creationId xmlns:a16="http://schemas.microsoft.com/office/drawing/2014/main" id="{C89C0A28-D018-FD7B-61E1-AA792535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41" y="1769223"/>
            <a:ext cx="1568826" cy="104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and Evolution of Microprocessor and Interfacing">
            <a:extLst>
              <a:ext uri="{FF2B5EF4-FFF2-40B4-BE49-F238E27FC236}">
                <a16:creationId xmlns:a16="http://schemas.microsoft.com/office/drawing/2014/main" id="{090DADE1-EEE2-055D-1CDE-ED905EBC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6" y="3971813"/>
            <a:ext cx="2917970" cy="257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54F3EFD9-3238-A645-B85D-BC1099B85D58}"/>
              </a:ext>
            </a:extLst>
          </p:cNvPr>
          <p:cNvSpPr/>
          <p:nvPr/>
        </p:nvSpPr>
        <p:spPr>
          <a:xfrm>
            <a:off x="8861613" y="2971760"/>
            <a:ext cx="359619" cy="83469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B2E5639-8159-0B8F-1EE6-2BCCD563E530}"/>
              </a:ext>
            </a:extLst>
          </p:cNvPr>
          <p:cNvSpPr txBox="1">
            <a:spLocks/>
          </p:cNvSpPr>
          <p:nvPr/>
        </p:nvSpPr>
        <p:spPr>
          <a:xfrm>
            <a:off x="9221232" y="3073708"/>
            <a:ext cx="1199417" cy="466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A2129FE-FC31-3769-CEA2-73115359314A}"/>
              </a:ext>
            </a:extLst>
          </p:cNvPr>
          <p:cNvSpPr txBox="1">
            <a:spLocks/>
          </p:cNvSpPr>
          <p:nvPr/>
        </p:nvSpPr>
        <p:spPr>
          <a:xfrm>
            <a:off x="9818878" y="176922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0.1 MIPS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bits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34E78B-7468-36A4-D6A9-3EB6FF63FD37}"/>
              </a:ext>
            </a:extLst>
          </p:cNvPr>
          <p:cNvSpPr txBox="1">
            <a:spLocks/>
          </p:cNvSpPr>
          <p:nvPr/>
        </p:nvSpPr>
        <p:spPr>
          <a:xfrm>
            <a:off x="10631560" y="4588691"/>
            <a:ext cx="1821711" cy="1376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GIPS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 bits</a:t>
            </a:r>
          </a:p>
        </p:txBody>
      </p:sp>
    </p:spTree>
    <p:extLst>
      <p:ext uri="{BB962C8B-B14F-4D97-AF65-F5344CB8AC3E}">
        <p14:creationId xmlns:p14="http://schemas.microsoft.com/office/powerpoint/2010/main" val="3564640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covered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31520" y="2091428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Wireless REPL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native compiled code in the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alternatives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CircuitPython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proprietary variation by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AdaFruit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very similar but some (irritating) differences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Extending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embedding native code in the interpreter (C, C++)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with RP2040 PIOs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Native code generators (@micropython.native, @micropython.viper)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65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Takeaway?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31521" y="2091428"/>
            <a:ext cx="4361688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peripherals set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RP2040 or ESP32 or Teensy 4.1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 tinkering!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Simon Hunt Tinkering">
            <a:extLst>
              <a:ext uri="{FF2B5EF4-FFF2-40B4-BE49-F238E27FC236}">
                <a16:creationId xmlns:a16="http://schemas.microsoft.com/office/drawing/2014/main" id="{2C6C375A-F599-5C95-9277-2BA166EE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40" y="1913128"/>
            <a:ext cx="6227464" cy="41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556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53224" y="49808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Max7219 demo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601CA-4C81-CF73-4A26-D131CFCF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75" y="4499938"/>
            <a:ext cx="6219825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1C361-C1EF-D790-DC74-DD5C0FCD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1767442"/>
            <a:ext cx="118967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icro-controller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F432A1-5A3F-51EC-0C34-3D07F8054B21}"/>
              </a:ext>
            </a:extLst>
          </p:cNvPr>
          <p:cNvSpPr txBox="1">
            <a:spLocks/>
          </p:cNvSpPr>
          <p:nvPr/>
        </p:nvSpPr>
        <p:spPr>
          <a:xfrm>
            <a:off x="455614" y="2088067"/>
            <a:ext cx="9430511" cy="2774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</a:t>
            </a: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controller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single* chip with CPU, RAM, FLASH, I/O, …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Cheap, small, low-power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 for embedded, r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eal-time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(Much) less resources than a desktop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you find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almost everything that is not a computer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894A6B4-6E20-BE87-29BC-EBAAFCF6F873}"/>
              </a:ext>
            </a:extLst>
          </p:cNvPr>
          <p:cNvSpPr txBox="1">
            <a:spLocks/>
          </p:cNvSpPr>
          <p:nvPr/>
        </p:nvSpPr>
        <p:spPr>
          <a:xfrm>
            <a:off x="0" y="6080434"/>
            <a:ext cx="10445335" cy="382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 slide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FBAA1-8639-67D3-6DD2-1B2601E3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8" y="3852362"/>
            <a:ext cx="3476846" cy="1858679"/>
          </a:xfrm>
          <a:prstGeom prst="rect">
            <a:avLst/>
          </a:prstGeom>
        </p:spPr>
      </p:pic>
      <p:pic>
        <p:nvPicPr>
          <p:cNvPr id="8" name="Picture 2" descr="The microprocessor turns 50">
            <a:extLst>
              <a:ext uri="{FF2B5EF4-FFF2-40B4-BE49-F238E27FC236}">
                <a16:creationId xmlns:a16="http://schemas.microsoft.com/office/drawing/2014/main" id="{E8AE40AD-67EE-C95B-0A20-E7C6CCC7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19" y="1748764"/>
            <a:ext cx="1017182" cy="6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44E0ABB-2B5A-3C3D-3921-FDAA7E0DE70A}"/>
              </a:ext>
            </a:extLst>
          </p:cNvPr>
          <p:cNvSpPr txBox="1">
            <a:spLocks/>
          </p:cNvSpPr>
          <p:nvPr/>
        </p:nvSpPr>
        <p:spPr>
          <a:xfrm>
            <a:off x="9273080" y="2727565"/>
            <a:ext cx="2300434" cy="355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 more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(OK, a bit faster too)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1861A41-67D3-5D8F-2BDD-F24F69724E2A}"/>
              </a:ext>
            </a:extLst>
          </p:cNvPr>
          <p:cNvSpPr/>
          <p:nvPr/>
        </p:nvSpPr>
        <p:spPr>
          <a:xfrm>
            <a:off x="8862522" y="2654624"/>
            <a:ext cx="434575" cy="99946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FB2C4FB-C524-4554-3EEB-E1F439A8B90A}"/>
              </a:ext>
            </a:extLst>
          </p:cNvPr>
          <p:cNvSpPr txBox="1">
            <a:spLocks/>
          </p:cNvSpPr>
          <p:nvPr/>
        </p:nvSpPr>
        <p:spPr>
          <a:xfrm>
            <a:off x="9667806" y="174876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 the CPU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6EDF2D-FF9C-1B20-D296-28FB2183173E}"/>
              </a:ext>
            </a:extLst>
          </p:cNvPr>
          <p:cNvSpPr txBox="1">
            <a:spLocks/>
          </p:cNvSpPr>
          <p:nvPr/>
        </p:nvSpPr>
        <p:spPr>
          <a:xfrm>
            <a:off x="10423297" y="3875155"/>
            <a:ext cx="1821711" cy="2355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CPU, MMU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ROM, 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GPIO, A/D, D/A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I2C, SPI, I2S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45859F0-219D-4601-1A02-D5B47F587769}"/>
              </a:ext>
            </a:extLst>
          </p:cNvPr>
          <p:cNvSpPr txBox="1">
            <a:spLocks/>
          </p:cNvSpPr>
          <p:nvPr/>
        </p:nvSpPr>
        <p:spPr>
          <a:xfrm>
            <a:off x="6908032" y="5859363"/>
            <a:ext cx="3373652" cy="570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you can actually buy one….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13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801323" y="272744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677508" y="265940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65" y="1833100"/>
            <a:ext cx="3114357" cy="27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833099"/>
            <a:ext cx="3152549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417157" y="4696497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8756765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6" y="1833098"/>
            <a:ext cx="2746841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4538821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7712606" y="3024956"/>
            <a:ext cx="804071" cy="38728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809793" y="305505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224" y="5439023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8894545">
            <a:off x="7607640" y="4250633"/>
            <a:ext cx="265227" cy="132267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47672EA-5D23-3913-1474-84FDB4ECDD5E}"/>
              </a:ext>
            </a:extLst>
          </p:cNvPr>
          <p:cNvSpPr txBox="1">
            <a:spLocks/>
          </p:cNvSpPr>
          <p:nvPr/>
        </p:nvSpPr>
        <p:spPr>
          <a:xfrm>
            <a:off x="5915678" y="517964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592814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6062" y="381819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024638" y="434596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06" y="189052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617445" y="373460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591" y="5092871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4878029" y="4828052"/>
            <a:ext cx="265227" cy="134887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5" y="452371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3302606">
            <a:off x="5574377" y="3798660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216103" y="628218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597396">
            <a:off x="7300849" y="4230996"/>
            <a:ext cx="1840429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6381832" y="38361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3394961" y="563586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8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/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06" y="189052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561" y="4889169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8329285" y="4769314"/>
            <a:ext cx="265227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52" y="4123681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7811524">
            <a:off x="3829440" y="3792808"/>
            <a:ext cx="113232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371969" y="588347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 / Virtual Machine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050663">
            <a:off x="7517894" y="3948791"/>
            <a:ext cx="1711300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5719773" y="388105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2141671" y="586935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Intermediate code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2892578" y="4355016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646F8DB1-4047-7974-9A79-814DE7EF6BCB}"/>
              </a:ext>
            </a:extLst>
          </p:cNvPr>
          <p:cNvSpPr txBox="1">
            <a:spLocks/>
          </p:cNvSpPr>
          <p:nvPr/>
        </p:nvSpPr>
        <p:spPr>
          <a:xfrm>
            <a:off x="6929147" y="491899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CD0311C-2F8D-542C-D028-238D8A1121BE}"/>
              </a:ext>
            </a:extLst>
          </p:cNvPr>
          <p:cNvSpPr/>
          <p:nvPr/>
        </p:nvSpPr>
        <p:spPr>
          <a:xfrm>
            <a:off x="4571688" y="4841614"/>
            <a:ext cx="129945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8D71721-EACB-9E03-B389-007C0785636D}"/>
              </a:ext>
            </a:extLst>
          </p:cNvPr>
          <p:cNvSpPr txBox="1">
            <a:spLocks/>
          </p:cNvSpPr>
          <p:nvPr/>
        </p:nvSpPr>
        <p:spPr>
          <a:xfrm>
            <a:off x="3708460" y="452151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2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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A91EA7-A031-A88C-A733-4246F5614263}"/>
              </a:ext>
            </a:extLst>
          </p:cNvPr>
          <p:cNvSpPr txBox="1">
            <a:spLocks/>
          </p:cNvSpPr>
          <p:nvPr/>
        </p:nvSpPr>
        <p:spPr>
          <a:xfrm>
            <a:off x="1294937" y="2612462"/>
            <a:ext cx="10607039" cy="2500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translates (and validates)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Processor or interpreter executes the result of the translation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High-performance languages (typically) compile to CPU instructions (‘run native’)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(typically) compile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to Python byte-code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is then interpreted by the Python byte-code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297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285750" indent="-285750" algn="l">
          <a:lnSpc>
            <a:spcPct val="100000"/>
          </a:lnSpc>
          <a:buFont typeface="Arial" panose="020B0604020202020204" pitchFamily="34" charset="0"/>
          <a:buChar char="•"/>
          <a:defRPr sz="1600" dirty="0"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1845</Words>
  <Application>Microsoft Office PowerPoint</Application>
  <PresentationFormat>Widescreen</PresentationFormat>
  <Paragraphs>410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Corbel</vt:lpstr>
      <vt:lpstr>Courier New</vt:lpstr>
      <vt:lpstr>Custom Design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Wouter van Ooijen</dc:creator>
  <cp:lastModifiedBy>Wouter Van Ooijen</cp:lastModifiedBy>
  <cp:revision>44</cp:revision>
  <dcterms:created xsi:type="dcterms:W3CDTF">2022-09-15T11:11:56Z</dcterms:created>
  <dcterms:modified xsi:type="dcterms:W3CDTF">2023-02-06T08:18:27Z</dcterms:modified>
</cp:coreProperties>
</file>